
<file path=[Content_Types].xml><?xml version="1.0" encoding="utf-8"?>
<Types xmlns="http://schemas.openxmlformats.org/package/2006/content-types">
  <Default Extension="jpeg" ContentType="image/jpeg"/>
  <Default Extension="jpg" ContentType="application/octet-stream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1.jpg" ContentType="image/jpeg"/>
  <Override PartName="/ppt/media/image22.jpg" ContentType="image/jpeg"/>
  <Override PartName="/ppt/theme/theme2.xml" ContentType="application/vnd.openxmlformats-officedocument.theme+xml"/>
  <Override PartName="/ppt/media/image51.jpg" ContentType="image/jpeg"/>
  <Override PartName="/ppt/media/image53.jpg" ContentType="image/jpeg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handoutMasterIdLst>
    <p:handoutMasterId r:id="rId18"/>
  </p:handoutMasterIdLst>
  <p:sldIdLst>
    <p:sldId id="256" r:id="rId5"/>
    <p:sldId id="264" r:id="rId6"/>
    <p:sldId id="273" r:id="rId7"/>
    <p:sldId id="266" r:id="rId8"/>
    <p:sldId id="275" r:id="rId9"/>
    <p:sldId id="268" r:id="rId10"/>
    <p:sldId id="276" r:id="rId11"/>
    <p:sldId id="269" r:id="rId12"/>
    <p:sldId id="277" r:id="rId13"/>
    <p:sldId id="278" r:id="rId14"/>
    <p:sldId id="271" r:id="rId15"/>
    <p:sldId id="263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ssion Into" id="{37B5B8CD-6393-46FA-942A-44DAFAE10F58}">
          <p14:sldIdLst>
            <p14:sldId id="256"/>
            <p14:sldId id="264"/>
            <p14:sldId id="273"/>
            <p14:sldId id="266"/>
          </p14:sldIdLst>
        </p14:section>
        <p14:section name="Session" id="{90BACF60-6985-452D-88CF-8DBE3F5AD1EA}">
          <p14:sldIdLst>
            <p14:sldId id="275"/>
            <p14:sldId id="268"/>
            <p14:sldId id="276"/>
            <p14:sldId id="269"/>
            <p14:sldId id="277"/>
            <p14:sldId id="278"/>
          </p14:sldIdLst>
        </p14:section>
        <p14:section name="Session Wrap Up" id="{73F21F77-97B2-4E00-9B05-98BA1AC11388}">
          <p14:sldIdLst>
            <p14:sldId id="271"/>
            <p14:sldId id="263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E03E81-8A37-49BB-9144-F8DDFF7F51E0}" v="3" dt="2025-03-06T01:44:02.488"/>
  </p1510:revLst>
</p1510:revInfo>
</file>

<file path=ppt/tableStyles.xml><?xml version="1.0" encoding="utf-8"?>
<a:tblStyleLst xmlns:a="http://schemas.openxmlformats.org/drawingml/2006/main" def="{5C22544A-7EE6-4342-B048-85BDC9FD1C3A}"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92" autoAdjust="0"/>
  </p:normalViewPr>
  <p:slideViewPr>
    <p:cSldViewPr snapToGrid="0">
      <p:cViewPr varScale="1">
        <p:scale>
          <a:sx n="139" d="100"/>
          <a:sy n="139" d="100"/>
        </p:scale>
        <p:origin x="88" y="5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05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 Corio" userId="dbe1492c70b6d8a8" providerId="LiveId" clId="{2DE03E81-8A37-49BB-9144-F8DDFF7F51E0}"/>
    <pc:docChg chg="custSel addSld modSld modSection">
      <pc:chgData name="Scott Corio" userId="dbe1492c70b6d8a8" providerId="LiveId" clId="{2DE03E81-8A37-49BB-9144-F8DDFF7F51E0}" dt="2025-03-06T01:44:05.483" v="599" actId="962"/>
      <pc:docMkLst>
        <pc:docMk/>
      </pc:docMkLst>
      <pc:sldChg chg="modSp mod">
        <pc:chgData name="Scott Corio" userId="dbe1492c70b6d8a8" providerId="LiveId" clId="{2DE03E81-8A37-49BB-9144-F8DDFF7F51E0}" dt="2025-02-26T01:58:08.664" v="21" actId="6549"/>
        <pc:sldMkLst>
          <pc:docMk/>
          <pc:sldMk cId="4018952155" sldId="256"/>
        </pc:sldMkLst>
        <pc:spChg chg="mod">
          <ac:chgData name="Scott Corio" userId="dbe1492c70b6d8a8" providerId="LiveId" clId="{2DE03E81-8A37-49BB-9144-F8DDFF7F51E0}" dt="2025-02-26T01:57:13.051" v="20" actId="20577"/>
          <ac:spMkLst>
            <pc:docMk/>
            <pc:sldMk cId="4018952155" sldId="256"/>
            <ac:spMk id="2" creationId="{2313B669-2341-DF39-C682-5CB469879095}"/>
          </ac:spMkLst>
        </pc:spChg>
        <pc:spChg chg="mod">
          <ac:chgData name="Scott Corio" userId="dbe1492c70b6d8a8" providerId="LiveId" clId="{2DE03E81-8A37-49BB-9144-F8DDFF7F51E0}" dt="2025-02-26T01:58:08.664" v="21" actId="6549"/>
          <ac:spMkLst>
            <pc:docMk/>
            <pc:sldMk cId="4018952155" sldId="256"/>
            <ac:spMk id="3" creationId="{B7806C1F-6D02-FA11-F860-B05CFAC0C160}"/>
          </ac:spMkLst>
        </pc:spChg>
      </pc:sldChg>
      <pc:sldChg chg="modAnim">
        <pc:chgData name="Scott Corio" userId="dbe1492c70b6d8a8" providerId="LiveId" clId="{2DE03E81-8A37-49BB-9144-F8DDFF7F51E0}" dt="2025-03-06T00:39:00.463" v="37"/>
        <pc:sldMkLst>
          <pc:docMk/>
          <pc:sldMk cId="3599062176" sldId="269"/>
        </pc:sldMkLst>
      </pc:sldChg>
      <pc:sldChg chg="addSp delSp modSp new mod modClrScheme modAnim chgLayout">
        <pc:chgData name="Scott Corio" userId="dbe1492c70b6d8a8" providerId="LiveId" clId="{2DE03E81-8A37-49BB-9144-F8DDFF7F51E0}" dt="2025-03-06T00:46:31.623" v="563"/>
        <pc:sldMkLst>
          <pc:docMk/>
          <pc:sldMk cId="1922936294" sldId="276"/>
        </pc:sldMkLst>
        <pc:spChg chg="del mod ord">
          <ac:chgData name="Scott Corio" userId="dbe1492c70b6d8a8" providerId="LiveId" clId="{2DE03E81-8A37-49BB-9144-F8DDFF7F51E0}" dt="2025-03-06T00:38:03.760" v="23" actId="700"/>
          <ac:spMkLst>
            <pc:docMk/>
            <pc:sldMk cId="1922936294" sldId="276"/>
            <ac:spMk id="2" creationId="{29A30D12-F083-C9D5-8518-F4250A3F32B7}"/>
          </ac:spMkLst>
        </pc:spChg>
        <pc:spChg chg="del mod ord">
          <ac:chgData name="Scott Corio" userId="dbe1492c70b6d8a8" providerId="LiveId" clId="{2DE03E81-8A37-49BB-9144-F8DDFF7F51E0}" dt="2025-03-06T00:38:03.760" v="23" actId="700"/>
          <ac:spMkLst>
            <pc:docMk/>
            <pc:sldMk cId="1922936294" sldId="276"/>
            <ac:spMk id="3" creationId="{58136714-5298-DFB6-BF3C-EBF3960117C7}"/>
          </ac:spMkLst>
        </pc:spChg>
        <pc:spChg chg="add mod ord">
          <ac:chgData name="Scott Corio" userId="dbe1492c70b6d8a8" providerId="LiveId" clId="{2DE03E81-8A37-49BB-9144-F8DDFF7F51E0}" dt="2025-03-06T00:38:07.698" v="36" actId="20577"/>
          <ac:spMkLst>
            <pc:docMk/>
            <pc:sldMk cId="1922936294" sldId="276"/>
            <ac:spMk id="4" creationId="{559B6B3E-A4CC-B63F-ACB6-1491097F542B}"/>
          </ac:spMkLst>
        </pc:spChg>
        <pc:spChg chg="add mod ord">
          <ac:chgData name="Scott Corio" userId="dbe1492c70b6d8a8" providerId="LiveId" clId="{2DE03E81-8A37-49BB-9144-F8DDFF7F51E0}" dt="2025-03-06T00:46:16.874" v="562" actId="20577"/>
          <ac:spMkLst>
            <pc:docMk/>
            <pc:sldMk cId="1922936294" sldId="276"/>
            <ac:spMk id="5" creationId="{94E8D37E-97BD-0A2A-DE8E-5DF76CDE0E8F}"/>
          </ac:spMkLst>
        </pc:spChg>
      </pc:sldChg>
      <pc:sldChg chg="addSp delSp modSp new mod">
        <pc:chgData name="Scott Corio" userId="dbe1492c70b6d8a8" providerId="LiveId" clId="{2DE03E81-8A37-49BB-9144-F8DDFF7F51E0}" dt="2025-03-06T01:44:05.483" v="599" actId="962"/>
        <pc:sldMkLst>
          <pc:docMk/>
          <pc:sldMk cId="3987891139" sldId="277"/>
        </pc:sldMkLst>
        <pc:spChg chg="mod">
          <ac:chgData name="Scott Corio" userId="dbe1492c70b6d8a8" providerId="LiveId" clId="{2DE03E81-8A37-49BB-9144-F8DDFF7F51E0}" dt="2025-03-06T00:49:46.816" v="595" actId="20577"/>
          <ac:spMkLst>
            <pc:docMk/>
            <pc:sldMk cId="3987891139" sldId="277"/>
            <ac:spMk id="2" creationId="{71597FD9-D05F-0976-83F2-52539EEF401F}"/>
          </ac:spMkLst>
        </pc:spChg>
        <pc:spChg chg="del">
          <ac:chgData name="Scott Corio" userId="dbe1492c70b6d8a8" providerId="LiveId" clId="{2DE03E81-8A37-49BB-9144-F8DDFF7F51E0}" dt="2025-03-06T01:44:02.487" v="597" actId="931"/>
          <ac:spMkLst>
            <pc:docMk/>
            <pc:sldMk cId="3987891139" sldId="277"/>
            <ac:spMk id="3" creationId="{DD253FF8-F082-14DF-8B4A-0C023B470F7A}"/>
          </ac:spMkLst>
        </pc:spChg>
        <pc:picChg chg="add mod">
          <ac:chgData name="Scott Corio" userId="dbe1492c70b6d8a8" providerId="LiveId" clId="{2DE03E81-8A37-49BB-9144-F8DDFF7F51E0}" dt="2025-03-06T01:44:05.483" v="599" actId="962"/>
          <ac:picMkLst>
            <pc:docMk/>
            <pc:sldMk cId="3987891139" sldId="277"/>
            <ac:picMk id="5" creationId="{2B7363FE-31BD-13B3-886A-DDC4BB091B2E}"/>
          </ac:picMkLst>
        </pc:picChg>
      </pc:sldChg>
      <pc:sldChg chg="new">
        <pc:chgData name="Scott Corio" userId="dbe1492c70b6d8a8" providerId="LiveId" clId="{2DE03E81-8A37-49BB-9144-F8DDFF7F51E0}" dt="2025-03-06T01:39:26.067" v="596" actId="680"/>
        <pc:sldMkLst>
          <pc:docMk/>
          <pc:sldMk cId="4227115603" sldId="27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4BF3F78-6747-4CF6-D4DC-DEFE28D21E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572C17-8470-2841-9099-67D81DF02C1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FB3F25-3B88-4045-BECF-24ED6A23C420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5601DD-8539-87CD-22EB-DA526B518A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F9B7FF-1EC3-B12D-AC4F-7A8819F9D8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E7139-5889-4513-81FD-9C487FEC3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6821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jpg>
</file>

<file path=ppt/media/image17.sv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jpg>
</file>

<file path=ppt/media/image27.jpe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png>
</file>

<file path=ppt/media/image48.svg>
</file>

<file path=ppt/media/image49.png>
</file>

<file path=ppt/media/image5.jpg>
</file>

<file path=ppt/media/image50.jpeg>
</file>

<file path=ppt/media/image51.jpg>
</file>

<file path=ppt/media/image52.jpeg>
</file>

<file path=ppt/media/image53.jpg>
</file>

<file path=ppt/media/image54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7.jpeg"/><Relationship Id="rId4" Type="http://schemas.openxmlformats.org/officeDocument/2006/relationships/image" Target="../media/image26.jp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13" Type="http://schemas.openxmlformats.org/officeDocument/2006/relationships/image" Target="../media/image38.png"/><Relationship Id="rId18" Type="http://schemas.openxmlformats.org/officeDocument/2006/relationships/image" Target="../media/image43.png"/><Relationship Id="rId3" Type="http://schemas.openxmlformats.org/officeDocument/2006/relationships/image" Target="../media/image10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17" Type="http://schemas.openxmlformats.org/officeDocument/2006/relationships/image" Target="../media/image42.png"/><Relationship Id="rId2" Type="http://schemas.openxmlformats.org/officeDocument/2006/relationships/image" Target="../media/image28.png"/><Relationship Id="rId16" Type="http://schemas.openxmlformats.org/officeDocument/2006/relationships/image" Target="../media/image4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5" Type="http://schemas.openxmlformats.org/officeDocument/2006/relationships/image" Target="../media/image40.svg"/><Relationship Id="rId10" Type="http://schemas.openxmlformats.org/officeDocument/2006/relationships/image" Target="../media/image35.png"/><Relationship Id="rId19" Type="http://schemas.openxmlformats.org/officeDocument/2006/relationships/image" Target="../media/image44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Relationship Id="rId14" Type="http://schemas.openxmlformats.org/officeDocument/2006/relationships/image" Target="../media/image3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svg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svg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8B2AB-1AF2-C3EC-A0DA-7900482B4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82"/>
            <a:ext cx="9144000" cy="23066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C045E-7E31-838B-3E84-BF7CAB2CBC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90281"/>
            <a:ext cx="9144000" cy="142023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1C6F0CE-A001-978A-D698-EB6C97BB9B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2310319"/>
            <a:ext cx="12192000" cy="734379"/>
          </a:xfrm>
          <a:prstGeom prst="rect">
            <a:avLst/>
          </a:prstGeom>
        </p:spPr>
      </p:pic>
      <p:pic>
        <p:nvPicPr>
          <p:cNvPr id="11" name="Picture 10" descr="A red and black logo&#10;&#10;Description automatically generated">
            <a:extLst>
              <a:ext uri="{FF2B5EF4-FFF2-40B4-BE49-F238E27FC236}">
                <a16:creationId xmlns:a16="http://schemas.microsoft.com/office/drawing/2014/main" id="{29BE2BE2-9E00-CB03-72C1-FF931FB7228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81552" y="3910518"/>
            <a:ext cx="4998416" cy="285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36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3096-6483-1CC6-4263-E4B2B2BA6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1DBF5-0D97-AF7D-8580-655BDCEA9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CF4BF5-B720-F392-649B-33EED0985E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871BDB1C-D88C-7CC2-5D66-47039F1538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391" y="5958516"/>
            <a:ext cx="15963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04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4D4F0-46DF-66A6-26A5-6711090C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114DA3-16F3-B40E-F37B-43106F3CF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23AD4-4C10-E69E-AE5E-B65F2FA78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BEAC8699-2117-4549-6791-6D861DDBC8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600" y="5943600"/>
            <a:ext cx="15963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012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shing Session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35B8D6-9517-5561-1A39-7570B0E8347C}"/>
              </a:ext>
            </a:extLst>
          </p:cNvPr>
          <p:cNvSpPr txBox="1"/>
          <p:nvPr userDrawn="1"/>
        </p:nvSpPr>
        <p:spPr>
          <a:xfrm>
            <a:off x="185370" y="1771650"/>
            <a:ext cx="1182125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200" b="1" dirty="0">
              <a:solidFill>
                <a:schemeClr val="bg1"/>
              </a:solidFill>
            </a:endParaRPr>
          </a:p>
          <a:p>
            <a:pPr algn="ctr"/>
            <a:endParaRPr lang="en-US" sz="3200" b="1" dirty="0">
              <a:solidFill>
                <a:schemeClr val="bg1"/>
              </a:solidFill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</a:rPr>
              <a:t>Be sure to find Wally and sign up for 1:1 time with a speaker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</a:rPr>
              <a:t>If you’d like to CATCH us for a session, we are scheduled as follows: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707659-3321-D6DA-F529-94F5D9E8B009}"/>
              </a:ext>
            </a:extLst>
          </p:cNvPr>
          <p:cNvSpPr txBox="1"/>
          <p:nvPr userDrawn="1"/>
        </p:nvSpPr>
        <p:spPr>
          <a:xfrm>
            <a:off x="304067" y="-30773"/>
            <a:ext cx="115838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Fishing Sessions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4C11E-CC61-A091-8788-0C687EF889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7050" y="3903175"/>
            <a:ext cx="11161713" cy="24717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FC24E9-286F-9AE0-7335-AC9FA823D9DD}"/>
              </a:ext>
            </a:extLst>
          </p:cNvPr>
          <p:cNvSpPr txBox="1"/>
          <p:nvPr userDrawn="1"/>
        </p:nvSpPr>
        <p:spPr>
          <a:xfrm>
            <a:off x="131884" y="6323563"/>
            <a:ext cx="119267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solidFill>
                  <a:schemeClr val="bg1"/>
                </a:solidFill>
              </a:rPr>
              <a:t>ALSO, Please be sure to leave feedback for your sessions on Sched!</a:t>
            </a:r>
          </a:p>
        </p:txBody>
      </p:sp>
    </p:spTree>
    <p:extLst>
      <p:ext uri="{BB962C8B-B14F-4D97-AF65-F5344CB8AC3E}">
        <p14:creationId xmlns:p14="http://schemas.microsoft.com/office/powerpoint/2010/main" val="39071544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ve the Date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MMS MOA">
            <a:extLst>
              <a:ext uri="{FF2B5EF4-FFF2-40B4-BE49-F238E27FC236}">
                <a16:creationId xmlns:a16="http://schemas.microsoft.com/office/drawing/2014/main" id="{9CE8F994-3F43-B6B2-27DC-2BA65CDAD3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15652" y="1956816"/>
            <a:ext cx="2971800" cy="29803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828A95-6D43-E388-3D4E-E5117E2A09F8}"/>
              </a:ext>
            </a:extLst>
          </p:cNvPr>
          <p:cNvSpPr txBox="1"/>
          <p:nvPr userDrawn="1"/>
        </p:nvSpPr>
        <p:spPr>
          <a:xfrm>
            <a:off x="755363" y="1488483"/>
            <a:ext cx="2973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12-15 Oct. 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F11CDB-CD01-841A-69AB-B3D3A5872802}"/>
              </a:ext>
            </a:extLst>
          </p:cNvPr>
          <p:cNvSpPr txBox="1"/>
          <p:nvPr userDrawn="1"/>
        </p:nvSpPr>
        <p:spPr>
          <a:xfrm>
            <a:off x="8431814" y="1488483"/>
            <a:ext cx="295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Oct 25-28, 2026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699D8C-C70E-FE1E-2A0F-D2D47884EE8D}"/>
              </a:ext>
            </a:extLst>
          </p:cNvPr>
          <p:cNvSpPr/>
          <p:nvPr userDrawn="1"/>
        </p:nvSpPr>
        <p:spPr>
          <a:xfrm>
            <a:off x="3183119" y="230806"/>
            <a:ext cx="5825762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Save the Dates</a:t>
            </a:r>
          </a:p>
        </p:txBody>
      </p:sp>
      <p:pic>
        <p:nvPicPr>
          <p:cNvPr id="7" name="Picture 6" descr="MMS Music City Edition">
            <a:extLst>
              <a:ext uri="{FF2B5EF4-FFF2-40B4-BE49-F238E27FC236}">
                <a16:creationId xmlns:a16="http://schemas.microsoft.com/office/drawing/2014/main" id="{E2832214-9DA1-42E5-8B1F-2472EBF457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9490" y="1950148"/>
            <a:ext cx="2971800" cy="2971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07CC49-AA2C-0E73-1A86-E77BA5C7526E}"/>
              </a:ext>
            </a:extLst>
          </p:cNvPr>
          <p:cNvSpPr txBox="1"/>
          <p:nvPr userDrawn="1"/>
        </p:nvSpPr>
        <p:spPr>
          <a:xfrm>
            <a:off x="4671628" y="1492834"/>
            <a:ext cx="295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May 3-7, 2026</a:t>
            </a:r>
          </a:p>
        </p:txBody>
      </p:sp>
      <p:pic>
        <p:nvPicPr>
          <p:cNvPr id="3" name="Picture 2" descr="MMS Midway Edition">
            <a:extLst>
              <a:ext uri="{FF2B5EF4-FFF2-40B4-BE49-F238E27FC236}">
                <a16:creationId xmlns:a16="http://schemas.microsoft.com/office/drawing/2014/main" id="{8B215CFB-5943-4CED-D76A-205635A4884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3900" y="1972443"/>
            <a:ext cx="2964728" cy="296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592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Closing"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874FAA7-EB4D-5A79-909E-CB927AFCC6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65937" y="2259342"/>
            <a:ext cx="2743200" cy="15712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0141027-F066-B9AE-93FD-9C9448960CDB}"/>
              </a:ext>
            </a:extLst>
          </p:cNvPr>
          <p:cNvSpPr/>
          <p:nvPr userDrawn="1"/>
        </p:nvSpPr>
        <p:spPr>
          <a:xfrm>
            <a:off x="159558" y="43635"/>
            <a:ext cx="5836791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Extended Q&amp;A</a:t>
            </a:r>
          </a:p>
        </p:txBody>
      </p:sp>
      <p:pic>
        <p:nvPicPr>
          <p:cNvPr id="11" name="Picture 10" descr="Patch My PC">
            <a:extLst>
              <a:ext uri="{FF2B5EF4-FFF2-40B4-BE49-F238E27FC236}">
                <a16:creationId xmlns:a16="http://schemas.microsoft.com/office/drawing/2014/main" id="{F837D305-2B1E-D93E-4951-99C287BF88B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84971" y="4044020"/>
            <a:ext cx="1258699" cy="914400"/>
          </a:xfrm>
          <a:prstGeom prst="rect">
            <a:avLst/>
          </a:prstGeom>
        </p:spPr>
      </p:pic>
      <p:pic>
        <p:nvPicPr>
          <p:cNvPr id="19" name="Picture 18" descr="Microsoft">
            <a:extLst>
              <a:ext uri="{FF2B5EF4-FFF2-40B4-BE49-F238E27FC236}">
                <a16:creationId xmlns:a16="http://schemas.microsoft.com/office/drawing/2014/main" id="{F1B0E5FC-C842-2CF5-F268-35CF4E989D6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82518" y="4897480"/>
            <a:ext cx="2244144" cy="1005840"/>
          </a:xfrm>
          <a:prstGeom prst="rect">
            <a:avLst/>
          </a:prstGeom>
        </p:spPr>
      </p:pic>
      <p:pic>
        <p:nvPicPr>
          <p:cNvPr id="9" name="Picture 8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9152F94A-4D91-121D-CEB4-524094EE7D9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6983" y="4135460"/>
            <a:ext cx="731520" cy="731520"/>
          </a:xfrm>
          <a:prstGeom prst="rect">
            <a:avLst/>
          </a:prstGeom>
        </p:spPr>
      </p:pic>
      <p:pic>
        <p:nvPicPr>
          <p:cNvPr id="17" name="Graphic 16" descr="2Pint Software">
            <a:extLst>
              <a:ext uri="{FF2B5EF4-FFF2-40B4-BE49-F238E27FC236}">
                <a16:creationId xmlns:a16="http://schemas.microsoft.com/office/drawing/2014/main" id="{67F8DDDD-DFAE-B059-F17D-48D5058DC49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88087" y="4306910"/>
            <a:ext cx="1554480" cy="388620"/>
          </a:xfrm>
          <a:prstGeom prst="rect">
            <a:avLst/>
          </a:prstGeom>
        </p:spPr>
      </p:pic>
      <p:pic>
        <p:nvPicPr>
          <p:cNvPr id="13" name="Picture 12" descr="A grey rectangle with white and blue text&#10;&#10;Description automatically generated">
            <a:extLst>
              <a:ext uri="{FF2B5EF4-FFF2-40B4-BE49-F238E27FC236}">
                <a16:creationId xmlns:a16="http://schemas.microsoft.com/office/drawing/2014/main" id="{27436F92-854C-BEE9-ECD2-98D939DF1B93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2188" y="5171800"/>
            <a:ext cx="1188721" cy="457200"/>
          </a:xfrm>
          <a:prstGeom prst="rect">
            <a:avLst/>
          </a:prstGeom>
        </p:spPr>
      </p:pic>
      <p:pic>
        <p:nvPicPr>
          <p:cNvPr id="20" name="Picture 19" descr="A black and white logo&#10;&#10;Description automatically generated">
            <a:extLst>
              <a:ext uri="{FF2B5EF4-FFF2-40B4-BE49-F238E27FC236}">
                <a16:creationId xmlns:a16="http://schemas.microsoft.com/office/drawing/2014/main" id="{70C1D7FD-CF3B-5E3C-F668-5241BE18643A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1286" y="6172200"/>
            <a:ext cx="1143367" cy="457200"/>
          </a:xfrm>
          <a:prstGeom prst="rect">
            <a:avLst/>
          </a:prstGeom>
        </p:spPr>
      </p:pic>
      <p:pic>
        <p:nvPicPr>
          <p:cNvPr id="29" name="Picture 28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75392E0A-C0E2-C291-444E-C2565C6FA04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6846" y="6195695"/>
            <a:ext cx="901452" cy="410211"/>
          </a:xfrm>
          <a:prstGeom prst="rect">
            <a:avLst/>
          </a:prstGeom>
        </p:spPr>
      </p:pic>
      <p:pic>
        <p:nvPicPr>
          <p:cNvPr id="35" name="Picture 34" descr="A white circle with orange arrow and text&#10;&#10;Description automatically generated">
            <a:extLst>
              <a:ext uri="{FF2B5EF4-FFF2-40B4-BE49-F238E27FC236}">
                <a16:creationId xmlns:a16="http://schemas.microsoft.com/office/drawing/2014/main" id="{C9BC325D-6EE6-A42A-3C7C-3C2402F596A3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6059" y="5004002"/>
            <a:ext cx="792796" cy="792796"/>
          </a:xfrm>
          <a:prstGeom prst="rect">
            <a:avLst/>
          </a:prstGeom>
        </p:spPr>
      </p:pic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385398DA-D502-19CD-EC19-BB63F64512CF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62919" y="4287997"/>
            <a:ext cx="1828800" cy="426447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FFA7C4B9-2FE7-03A8-4C46-F9FB648245F6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143670" y="5286100"/>
            <a:ext cx="1503922" cy="228600"/>
          </a:xfrm>
          <a:prstGeom prst="rect">
            <a:avLst/>
          </a:prstGeom>
        </p:spPr>
      </p:pic>
      <p:pic>
        <p:nvPicPr>
          <p:cNvPr id="33" name="Picture 32" descr="A logo with white text&#10;&#10;Description automatically generated">
            <a:extLst>
              <a:ext uri="{FF2B5EF4-FFF2-40B4-BE49-F238E27FC236}">
                <a16:creationId xmlns:a16="http://schemas.microsoft.com/office/drawing/2014/main" id="{183011D5-C6F7-DA00-67E6-8875D9BC1E26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7628" y="5943600"/>
            <a:ext cx="914400" cy="914400"/>
          </a:xfrm>
          <a:prstGeom prst="rect">
            <a:avLst/>
          </a:prstGeom>
        </p:spPr>
      </p:pic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5FAC9FF6-3344-53B0-ED7E-28F6FA59D0B4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74" y="4278412"/>
            <a:ext cx="1554480" cy="445617"/>
          </a:xfrm>
          <a:prstGeom prst="rect">
            <a:avLst/>
          </a:prstGeom>
        </p:spPr>
      </p:pic>
      <p:pic>
        <p:nvPicPr>
          <p:cNvPr id="22" name="Picture 21" descr="A blue logo with white text&#10;&#10;Description automatically generated">
            <a:extLst>
              <a:ext uri="{FF2B5EF4-FFF2-40B4-BE49-F238E27FC236}">
                <a16:creationId xmlns:a16="http://schemas.microsoft.com/office/drawing/2014/main" id="{469B32A5-A67E-EC47-BCAE-A83C9B992371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9194" y="6035040"/>
            <a:ext cx="870599" cy="73152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8023378-D629-FEFF-9D58-B44519B4966C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75549" y="6035040"/>
            <a:ext cx="1154387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019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fishing on a dock&#10;&#10;Description automatically generated">
            <a:extLst>
              <a:ext uri="{FF2B5EF4-FFF2-40B4-BE49-F238E27FC236}">
                <a16:creationId xmlns:a16="http://schemas.microsoft.com/office/drawing/2014/main" id="{1D53B5BB-0920-2959-5980-0B2CCAEDEE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0F2FDBB-FB45-8FD2-5F71-DB342D5975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6859" y="1581880"/>
            <a:ext cx="270351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B765F7A9-F279-484D-0F3B-4BB46B514D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14594" y="1579653"/>
            <a:ext cx="2703513" cy="25384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6FE98B-7FAF-CBE0-DE78-7629C4DAC585}"/>
              </a:ext>
            </a:extLst>
          </p:cNvPr>
          <p:cNvSpPr/>
          <p:nvPr userDrawn="1"/>
        </p:nvSpPr>
        <p:spPr>
          <a:xfrm>
            <a:off x="4293904" y="195263"/>
            <a:ext cx="3604192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Speakers</a:t>
            </a:r>
          </a:p>
        </p:txBody>
      </p:sp>
      <p:pic>
        <p:nvPicPr>
          <p:cNvPr id="11" name="Graphic 10" descr="Radio microphone with solid fill">
            <a:extLst>
              <a:ext uri="{FF2B5EF4-FFF2-40B4-BE49-F238E27FC236}">
                <a16:creationId xmlns:a16="http://schemas.microsoft.com/office/drawing/2014/main" id="{081F717A-90EF-F96A-D83B-54E6307A3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59804" y="338227"/>
            <a:ext cx="914400" cy="914400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E8946D3-04F0-0641-9424-10E785AD737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39693" y="4206239"/>
            <a:ext cx="4572000" cy="457200"/>
          </a:xfrm>
        </p:spPr>
        <p:txBody>
          <a:bodyPr/>
          <a:lstStyle>
            <a:lvl1pPr marL="0" indent="0" algn="ctr">
              <a:buFontTx/>
              <a:buNone/>
              <a:defRPr b="1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Name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4E852539-A3B0-BF16-FE8E-4CC8EFF8AC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68867" y="4206239"/>
            <a:ext cx="4572000" cy="457200"/>
          </a:xfrm>
        </p:spPr>
        <p:txBody>
          <a:bodyPr/>
          <a:lstStyle>
            <a:lvl1pPr marL="0" indent="0" algn="ctr">
              <a:buFontTx/>
              <a:buNone/>
              <a:defRPr b="1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Name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F8B8F0D3-A682-04D8-7E0B-F26D56163F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39693" y="5303520"/>
            <a:ext cx="4572000" cy="91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contact info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A3D27F1E-071E-F20C-9FA4-6FF3260A11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80307" y="5303520"/>
            <a:ext cx="4572000" cy="914400"/>
          </a:xfrm>
        </p:spPr>
        <p:txBody>
          <a:bodyPr/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contact info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725C257A-1E0B-90CB-FDAB-F164B5FB84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39693" y="4754880"/>
            <a:ext cx="4572000" cy="4572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info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F028274B-3D73-8DB7-57F5-8758A5761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80350" y="4754880"/>
            <a:ext cx="4572000" cy="4572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info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3E2B6C-976C-B840-C89F-B4F3065660F9}"/>
              </a:ext>
            </a:extLst>
          </p:cNvPr>
          <p:cNvSpPr/>
          <p:nvPr userDrawn="1"/>
        </p:nvSpPr>
        <p:spPr>
          <a:xfrm>
            <a:off x="2286669" y="6401767"/>
            <a:ext cx="7618661" cy="25938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Can’t see our slides? Can’t hear? Need to repeat the question? Call us out!</a:t>
            </a:r>
          </a:p>
        </p:txBody>
      </p:sp>
      <p:pic>
        <p:nvPicPr>
          <p:cNvPr id="7" name="MMS" descr="A red and black logo&#10;&#10;Description automatically generated">
            <a:extLst>
              <a:ext uri="{FF2B5EF4-FFF2-40B4-BE49-F238E27FC236}">
                <a16:creationId xmlns:a16="http://schemas.microsoft.com/office/drawing/2014/main" id="{043E37BF-9604-7220-A931-A7BC5D053E6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6245352"/>
            <a:ext cx="1071259" cy="61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939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F2B3F-34C9-5D81-3C0A-03B2A2A1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A0340-D9A2-712E-B180-063953253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MMS" descr="MMS Logo">
            <a:extLst>
              <a:ext uri="{FF2B5EF4-FFF2-40B4-BE49-F238E27FC236}">
                <a16:creationId xmlns:a16="http://schemas.microsoft.com/office/drawing/2014/main" id="{B20E1BA0-F24A-EC19-2D43-C2AEF38D6F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6220684"/>
            <a:ext cx="1069571" cy="612648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3F5F04C-5E3E-333C-217E-CEBF980C8D1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940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F2B3F-34C9-5D81-3C0A-03B2A2A1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A0340-D9A2-712E-B180-063953253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3F5F04C-5E3E-333C-217E-CEBF980C8D1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  <p:pic>
        <p:nvPicPr>
          <p:cNvPr id="9" name="Picture 8" descr="A red and black logo&#10;&#10;Description automatically generated">
            <a:extLst>
              <a:ext uri="{FF2B5EF4-FFF2-40B4-BE49-F238E27FC236}">
                <a16:creationId xmlns:a16="http://schemas.microsoft.com/office/drawing/2014/main" id="{858ADF9C-553E-D4C9-65AD-8E508EBA9E1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41528"/>
            <a:ext cx="1077946" cy="61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 Header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65EE4-0A4A-2B2C-119B-2F341C13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408" y="1700011"/>
            <a:ext cx="7933041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11DF5D-CB3B-BA76-1722-DD0D7E780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4408" y="4579736"/>
            <a:ext cx="793304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A94F116-969A-0346-AE10-98CF6F785B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829" y="5943600"/>
            <a:ext cx="1596375" cy="9144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F6BDD6-65D1-E9C5-ACC8-28AEF699CDAA}"/>
              </a:ext>
            </a:extLst>
          </p:cNvPr>
          <p:cNvSpPr/>
          <p:nvPr userDrawn="1"/>
        </p:nvSpPr>
        <p:spPr>
          <a:xfrm>
            <a:off x="1173627" y="2090755"/>
            <a:ext cx="1661993" cy="3376886"/>
          </a:xfrm>
          <a:prstGeom prst="rect">
            <a:avLst/>
          </a:prstGeom>
          <a:noFill/>
        </p:spPr>
        <p:txBody>
          <a:bodyPr vert="vert270" wrap="none" lIns="91440" tIns="45720" rIns="91440" bIns="45720">
            <a:spAutoFit/>
          </a:bodyPr>
          <a:lstStyle/>
          <a:p>
            <a:pPr algn="ctr"/>
            <a:r>
              <a:rPr lang="en-US" sz="9600" b="1" u="none" cap="none" spc="0" baseline="0" dirty="0">
                <a:ln w="0"/>
                <a:solidFill>
                  <a:schemeClr val="bg1">
                    <a:alpha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0278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fishing on a dock&#10;&#10;Description automatically generated">
            <a:extLst>
              <a:ext uri="{FF2B5EF4-FFF2-40B4-BE49-F238E27FC236}">
                <a16:creationId xmlns:a16="http://schemas.microsoft.com/office/drawing/2014/main" id="{410ECC38-428B-CAAF-46A5-2A527D019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38" y="-45720"/>
            <a:ext cx="12161521" cy="6949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72CA98-158E-037A-C94E-E38DC5348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AACDB-B0A5-F82A-E06F-F66C4B0C2D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98060"/>
            <a:ext cx="5181600" cy="46789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F707E-1F23-C8BE-85CC-91A13D768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98060"/>
            <a:ext cx="5181600" cy="46789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2A1EA3AB-2287-A909-3F79-BFFF9117BFC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12" y="5943600"/>
            <a:ext cx="1596375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004620A-8B56-621C-CE78-C55792A93B3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81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43FC6-9D49-7EE7-65B3-940E59809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7955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8AD4CF-A6B7-AD69-E2EF-D5CF1E53C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15787"/>
            <a:ext cx="5157787" cy="48523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8C1A2-5CFB-9DDA-598C-3D6E4DB53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091448"/>
            <a:ext cx="5157787" cy="4098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D7FFAF-6DE1-D7D2-9D0C-7DA4C9320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15787"/>
            <a:ext cx="5183188" cy="48523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BCB2A-881F-6F25-A415-DE218744AF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91448"/>
            <a:ext cx="5183188" cy="4098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 descr="MMS Logo">
            <a:extLst>
              <a:ext uri="{FF2B5EF4-FFF2-40B4-BE49-F238E27FC236}">
                <a16:creationId xmlns:a16="http://schemas.microsoft.com/office/drawing/2014/main" id="{A3D86560-F6A7-2176-B497-5661E33D251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21359E03-5C70-33E3-CD0F-EA5EAB2271F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888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19ACD-72B3-1EDF-3267-2C3F86B84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 descr="MMS Logo">
            <a:extLst>
              <a:ext uri="{FF2B5EF4-FFF2-40B4-BE49-F238E27FC236}">
                <a16:creationId xmlns:a16="http://schemas.microsoft.com/office/drawing/2014/main" id="{58B90811-A51E-65F2-5CD6-98D6CF9811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2E1CD3F-6E26-737A-C882-D9F7FE0E9F3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661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874FAA7-EB4D-5A79-909E-CB927AFCC6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21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65651-282E-586C-B06B-5DB5D9944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13A01-90A4-D2D1-24E8-69DD5F534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07787"/>
            <a:ext cx="10515600" cy="4669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125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59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65" r:id="rId12"/>
    <p:sldLayoutId id="2147483663" r:id="rId13"/>
    <p:sldLayoutId id="214748366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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svg"/><Relationship Id="rId4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yshaman.blogspot.com/2007/05/fosters-beer-cell-battery.html" TargetMode="External"/><Relationship Id="rId7" Type="http://schemas.openxmlformats.org/officeDocument/2006/relationships/hyperlink" Target="https://freebies4mom.com/backyardconcert/" TargetMode="External"/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3.jpg"/><Relationship Id="rId5" Type="http://schemas.openxmlformats.org/officeDocument/2006/relationships/hyperlink" Target="https://www.gotoliquorstore.com/p/civil-life-american-brown-ale/22342" TargetMode="External"/><Relationship Id="rId4" Type="http://schemas.openxmlformats.org/officeDocument/2006/relationships/image" Target="../media/image5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3B669-2341-DF39-C682-5CB4698790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</a:t>
            </a:r>
            <a:r>
              <a:rPr lang="en-US" dirty="0" err="1"/>
              <a:t>BeerOps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06C1F-6D02-FA11-F860-B05CFAC0C1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952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556F7-BBC2-6B6F-BBEE-0F7A09A46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6FA06-16C0-6ADE-7A58-757042AD3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15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F1E23A-6199-29DE-2E61-4D1F80CEA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373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5781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5530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A5B3-89D5-147C-A57E-6754B8093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5F291-B9CB-60BF-7307-F3FFC90C9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MMS sessions are 60-75 minutes followed by LONG Q&amp;A</a:t>
            </a:r>
          </a:p>
          <a:p>
            <a:r>
              <a:rPr lang="en-US" sz="2800" dirty="0"/>
              <a:t>Please hold detailed questions until that Q&amp;A starts</a:t>
            </a:r>
          </a:p>
          <a:p>
            <a:r>
              <a:rPr lang="en-US" sz="2800" dirty="0"/>
              <a:t>Feel free to ask clarification questions</a:t>
            </a:r>
          </a:p>
          <a:p>
            <a:r>
              <a:rPr lang="en-US" sz="2800" dirty="0"/>
              <a:t>Remind the speakers to use Zoom It when you can’t see</a:t>
            </a:r>
          </a:p>
        </p:txBody>
      </p:sp>
    </p:spTree>
    <p:extLst>
      <p:ext uri="{BB962C8B-B14F-4D97-AF65-F5344CB8AC3E}">
        <p14:creationId xmlns:p14="http://schemas.microsoft.com/office/powerpoint/2010/main" val="3743149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E25A340F-1F9B-DA96-FDB6-3299A6F777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27412" y="1662310"/>
            <a:ext cx="2703513" cy="2538413"/>
          </a:xfr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62CD6E66-EAB9-E15A-71BD-FB2D4F9AE9A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1077" y="1662310"/>
            <a:ext cx="2703513" cy="25384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FB68CD-CB12-32EF-1CFE-54C294C3E9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3999" y="4206239"/>
            <a:ext cx="4572000" cy="457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Scott Corio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E5CAD-23FE-A4D7-B096-3334A7D79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5999" y="4200723"/>
            <a:ext cx="4572000" cy="457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Donnie Taylor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6485DDC-10A4-A946-6EE8-700508002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23999" y="5303520"/>
            <a:ext cx="4572000" cy="914400"/>
          </a:xfrm>
        </p:spPr>
        <p:txBody>
          <a:bodyPr/>
          <a:lstStyle/>
          <a:p>
            <a:r>
              <a:rPr lang="en-US" dirty="0" err="1"/>
              <a:t>dumpsterdave</a:t>
            </a:r>
            <a:endParaRPr lang="en-US" dirty="0"/>
          </a:p>
          <a:p>
            <a:r>
              <a:rPr lang="en-US" dirty="0"/>
              <a:t>in/</a:t>
            </a:r>
            <a:r>
              <a:rPr lang="en-US" dirty="0" err="1"/>
              <a:t>scottcorio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C71F19-CB0D-6056-8B2E-7670D5A913D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5999" y="5261408"/>
            <a:ext cx="4572000" cy="914400"/>
          </a:xfrm>
        </p:spPr>
        <p:txBody>
          <a:bodyPr/>
          <a:lstStyle/>
          <a:p>
            <a:r>
              <a:rPr lang="en-US" dirty="0" err="1"/>
              <a:t>donnietaylor</a:t>
            </a:r>
            <a:endParaRPr lang="en-US" dirty="0"/>
          </a:p>
          <a:p>
            <a:r>
              <a:rPr lang="en-US" dirty="0"/>
              <a:t>   in/</a:t>
            </a:r>
            <a:r>
              <a:rPr lang="en-US" dirty="0" err="1"/>
              <a:t>donnietaylor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280E57-51A9-979B-C838-5F016A209FD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523999" y="4760396"/>
            <a:ext cx="4572000" cy="457200"/>
          </a:xfrm>
        </p:spPr>
        <p:txBody>
          <a:bodyPr>
            <a:normAutofit/>
          </a:bodyPr>
          <a:lstStyle/>
          <a:p>
            <a:r>
              <a:rPr lang="en-US" dirty="0"/>
              <a:t>Microsoft MVP, Brewer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7177573-C298-FAF8-2140-0326B263D0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5999" y="4754880"/>
            <a:ext cx="4572000" cy="457200"/>
          </a:xfrm>
        </p:spPr>
        <p:txBody>
          <a:bodyPr/>
          <a:lstStyle/>
          <a:p>
            <a:r>
              <a:rPr lang="en-US" dirty="0"/>
              <a:t>Microsoft MVP, </a:t>
            </a:r>
            <a:r>
              <a:rPr lang="en-US" dirty="0" err="1"/>
              <a:t>Sorta</a:t>
            </a:r>
            <a:r>
              <a:rPr lang="en-US" dirty="0"/>
              <a:t>-Brewer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6DAF7F0-41C0-0FFE-E4A3-03DC4A6106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51162" y="5720614"/>
            <a:ext cx="476250" cy="47625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C8996EC-1B12-11D5-4690-384F1FC419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79162" y="5718608"/>
            <a:ext cx="476250" cy="476250"/>
          </a:xfrm>
          <a:prstGeom prst="rect">
            <a:avLst/>
          </a:prstGeom>
        </p:spPr>
      </p:pic>
      <p:pic>
        <p:nvPicPr>
          <p:cNvPr id="16" name="Picture 15" descr="A blue face with black eyes&#10;&#10;AI-generated content may be incorrect.">
            <a:extLst>
              <a:ext uri="{FF2B5EF4-FFF2-40B4-BE49-F238E27FC236}">
                <a16:creationId xmlns:a16="http://schemas.microsoft.com/office/drawing/2014/main" id="{73517536-8553-459B-407E-879C70E9A5F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924" y="5243120"/>
            <a:ext cx="475488" cy="475488"/>
          </a:xfrm>
          <a:prstGeom prst="rect">
            <a:avLst/>
          </a:prstGeom>
        </p:spPr>
      </p:pic>
      <p:pic>
        <p:nvPicPr>
          <p:cNvPr id="17" name="Picture 16" descr="A blue face with black eyes&#10;&#10;AI-generated content may be incorrect.">
            <a:extLst>
              <a:ext uri="{FF2B5EF4-FFF2-40B4-BE49-F238E27FC236}">
                <a16:creationId xmlns:a16="http://schemas.microsoft.com/office/drawing/2014/main" id="{A41FE4A7-D719-AE27-CECB-7BAF2549404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924" y="5261408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5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9B5BF-5530-1477-AE31-AE06D7BA7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EBB183EF-B384-D124-6686-90623B6366E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1077" y="1662310"/>
            <a:ext cx="2703513" cy="25384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152F78-9D11-8B82-43E7-A190E72E5E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3999" y="4206239"/>
            <a:ext cx="4572000" cy="457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Nathan </a:t>
            </a:r>
            <a:r>
              <a:rPr lang="en-US" dirty="0" err="1"/>
              <a:t>Ziehnert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233AA-067E-B531-94B9-04E69914BA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23999" y="5303520"/>
            <a:ext cx="4572000" cy="914400"/>
          </a:xfrm>
        </p:spPr>
        <p:txBody>
          <a:bodyPr/>
          <a:lstStyle/>
          <a:p>
            <a:r>
              <a:rPr lang="en-US" b="0" i="0" dirty="0" err="1">
                <a:effectLst/>
                <a:latin typeface="gg sans"/>
              </a:rPr>
              <a:t>theznerd</a:t>
            </a:r>
            <a:endParaRPr lang="en-US" dirty="0"/>
          </a:p>
          <a:p>
            <a:r>
              <a:rPr lang="en-US" dirty="0"/>
              <a:t>in/</a:t>
            </a:r>
            <a:r>
              <a:rPr lang="en-US" dirty="0" err="1"/>
              <a:t>nathanziehnert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766AC2-6937-365B-9F89-4E5906A393C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523999" y="4760396"/>
            <a:ext cx="4572000" cy="4572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Microsoft MVP, Destroyer of Kegerators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5894112-55E7-4DD4-4A18-488C7CF24E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79162" y="5718608"/>
            <a:ext cx="476250" cy="476250"/>
          </a:xfrm>
          <a:prstGeom prst="rect">
            <a:avLst/>
          </a:prstGeom>
        </p:spPr>
      </p:pic>
      <p:pic>
        <p:nvPicPr>
          <p:cNvPr id="16" name="Picture 15" descr="A blue face with black eyes&#10;&#10;AI-generated content may be incorrect.">
            <a:extLst>
              <a:ext uri="{FF2B5EF4-FFF2-40B4-BE49-F238E27FC236}">
                <a16:creationId xmlns:a16="http://schemas.microsoft.com/office/drawing/2014/main" id="{F947DD0D-2982-5AA6-ECEE-6C74CA31933E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924" y="5243120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83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C21A9-8ED5-A71A-0F57-1E8B12A7F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 Before You Show (up to our session)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995B9-2A87-390F-6395-42F3048CD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assume that you will have a strong grasp on the following concepts:</a:t>
            </a:r>
          </a:p>
          <a:p>
            <a:pPr lvl="1"/>
            <a:r>
              <a:rPr lang="en-US" dirty="0"/>
              <a:t>Beer &gt; Water</a:t>
            </a:r>
          </a:p>
          <a:p>
            <a:pPr lvl="1"/>
            <a:r>
              <a:rPr lang="en-US" dirty="0"/>
              <a:t>Azure &gt; On-Prem &gt; AWS</a:t>
            </a:r>
          </a:p>
          <a:p>
            <a:r>
              <a:rPr lang="en-US" dirty="0"/>
              <a:t>It will help (but is not required) to understand:</a:t>
            </a:r>
          </a:p>
          <a:p>
            <a:pPr lvl="1"/>
            <a:r>
              <a:rPr lang="en-US" dirty="0"/>
              <a:t>APIs (Alcohol Production &amp; Ingestion)</a:t>
            </a:r>
          </a:p>
          <a:p>
            <a:pPr lvl="1"/>
            <a:r>
              <a:rPr lang="en-US" dirty="0"/>
              <a:t>REST APIs (APIs while you sleep)</a:t>
            </a:r>
          </a:p>
          <a:p>
            <a:pPr lvl="1"/>
            <a:r>
              <a:rPr lang="en-US" dirty="0"/>
              <a:t>DNS (Donuts, Not Strudels)</a:t>
            </a:r>
          </a:p>
          <a:p>
            <a:pPr lvl="1"/>
            <a:r>
              <a:rPr lang="en-US" dirty="0"/>
              <a:t>KQL (Keg Query Language)</a:t>
            </a:r>
          </a:p>
          <a:p>
            <a:pPr lvl="1"/>
            <a:r>
              <a:rPr lang="en-US" dirty="0"/>
              <a:t>Postman (The one with Kevin Costner)</a:t>
            </a:r>
          </a:p>
          <a:p>
            <a:pPr lvl="1"/>
            <a:r>
              <a:rPr lang="en-US" dirty="0"/>
              <a:t>Raspberry Pi (When you can’t get apple or cherry)</a:t>
            </a:r>
          </a:p>
        </p:txBody>
      </p:sp>
    </p:spTree>
    <p:extLst>
      <p:ext uri="{BB962C8B-B14F-4D97-AF65-F5344CB8AC3E}">
        <p14:creationId xmlns:p14="http://schemas.microsoft.com/office/powerpoint/2010/main" val="1573703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837DD-2126-747B-45A4-66A5584CF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Things You’ll 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A2B37-7D21-DD43-5EFB-52F7814AB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Beer?</a:t>
            </a:r>
          </a:p>
          <a:p>
            <a:r>
              <a:rPr lang="en-US" dirty="0"/>
              <a:t>How do we make beer?</a:t>
            </a:r>
          </a:p>
          <a:p>
            <a:r>
              <a:rPr lang="en-US" dirty="0"/>
              <a:t>What does Azure have to do with beer?</a:t>
            </a:r>
          </a:p>
          <a:p>
            <a:r>
              <a:rPr lang="en-US" dirty="0"/>
              <a:t>How do we leverage Azure to make better beer?</a:t>
            </a:r>
          </a:p>
          <a:p>
            <a:r>
              <a:rPr lang="en-US" dirty="0"/>
              <a:t>How can I utilize these same concepts for, say, Home Assistant?</a:t>
            </a:r>
          </a:p>
          <a:p>
            <a:r>
              <a:rPr lang="en-US" dirty="0"/>
              <a:t>Why would I use Azure for home/personal projects?</a:t>
            </a:r>
          </a:p>
          <a:p>
            <a:r>
              <a:rPr lang="en-US" dirty="0"/>
              <a:t>How can I play with Azure on the cheap or free?</a:t>
            </a:r>
          </a:p>
          <a:p>
            <a:r>
              <a:rPr lang="en-US" dirty="0"/>
              <a:t>How do I make sure it stays cheap (or free)?</a:t>
            </a:r>
          </a:p>
        </p:txBody>
      </p:sp>
    </p:spTree>
    <p:extLst>
      <p:ext uri="{BB962C8B-B14F-4D97-AF65-F5344CB8AC3E}">
        <p14:creationId xmlns:p14="http://schemas.microsoft.com/office/powerpoint/2010/main" val="619436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9B6B3E-A4CC-B63F-ACB6-1491097F5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Beer?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E8D37E-97BD-0A2A-DE8E-5DF76CDE0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Water + Malted Barley + Hops + Yeast = Beer</a:t>
            </a:r>
          </a:p>
          <a:p>
            <a:r>
              <a:rPr lang="en-US" dirty="0"/>
              <a:t>Hot water is mixed with crushed grain which converts the starches into fermentable sugars</a:t>
            </a:r>
          </a:p>
          <a:p>
            <a:r>
              <a:rPr lang="en-US" dirty="0"/>
              <a:t>The wort is drained and then boiled with hops to extract the oils, alpha acids, concentrate the sugars, and boil off DMS</a:t>
            </a:r>
          </a:p>
          <a:p>
            <a:r>
              <a:rPr lang="en-US" dirty="0"/>
              <a:t>Wort is then chilled and yeast added which converts the sugar to alcohol</a:t>
            </a:r>
          </a:p>
          <a:p>
            <a:r>
              <a:rPr lang="en-US" dirty="0"/>
              <a:t>Yeast eats sugar, poops alcohol, and farts carbon dioxide</a:t>
            </a:r>
          </a:p>
          <a:p>
            <a:r>
              <a:rPr lang="en-US" dirty="0"/>
              <a:t>Enjoy your yeast poop!</a:t>
            </a:r>
          </a:p>
        </p:txBody>
      </p:sp>
    </p:spTree>
    <p:extLst>
      <p:ext uri="{BB962C8B-B14F-4D97-AF65-F5344CB8AC3E}">
        <p14:creationId xmlns:p14="http://schemas.microsoft.com/office/powerpoint/2010/main" val="1922936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7A401-D569-2B09-EE98-B1E016D4E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Beer?</a:t>
            </a:r>
          </a:p>
        </p:txBody>
      </p:sp>
      <p:pic>
        <p:nvPicPr>
          <p:cNvPr id="5" name="Content Placeholder 4" descr="A blue and white beer can&#10;&#10;AI-generated content may be incorrect.">
            <a:extLst>
              <a:ext uri="{FF2B5EF4-FFF2-40B4-BE49-F238E27FC236}">
                <a16:creationId xmlns:a16="http://schemas.microsoft.com/office/drawing/2014/main" id="{1FB181FC-22C1-BCBC-8134-5A9936CF1A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691062" y="2318544"/>
            <a:ext cx="2809875" cy="3048000"/>
          </a:xfrm>
        </p:spPr>
      </p:pic>
      <p:pic>
        <p:nvPicPr>
          <p:cNvPr id="8" name="Picture 7" descr="A group of cans of beer&#10;&#10;AI-generated content may be incorrect.">
            <a:extLst>
              <a:ext uri="{FF2B5EF4-FFF2-40B4-BE49-F238E27FC236}">
                <a16:creationId xmlns:a16="http://schemas.microsoft.com/office/drawing/2014/main" id="{1F3CF86B-DC1A-A9E4-32E5-8C9738807814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41295" y="2318544"/>
            <a:ext cx="3048000" cy="3048000"/>
          </a:xfrm>
          <a:prstGeom prst="rect">
            <a:avLst/>
          </a:prstGeom>
        </p:spPr>
      </p:pic>
      <p:pic>
        <p:nvPicPr>
          <p:cNvPr id="10" name="Picture 9" descr="A blue can of beer&#10;&#10;AI-generated content may be incorrect.">
            <a:extLst>
              <a:ext uri="{FF2B5EF4-FFF2-40B4-BE49-F238E27FC236}">
                <a16:creationId xmlns:a16="http://schemas.microsoft.com/office/drawing/2014/main" id="{1EDEEC78-E2A9-70D0-7A72-CF69F6F7AC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386762" y="2318544"/>
            <a:ext cx="3048000" cy="304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13C77C1-AAB7-4360-1F18-881E3B42320D}"/>
              </a:ext>
            </a:extLst>
          </p:cNvPr>
          <p:cNvSpPr txBox="1"/>
          <p:nvPr/>
        </p:nvSpPr>
        <p:spPr>
          <a:xfrm>
            <a:off x="941295" y="556708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Beer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756E81-9AE3-4BF1-033A-6CC613B28DC2}"/>
              </a:ext>
            </a:extLst>
          </p:cNvPr>
          <p:cNvSpPr txBox="1"/>
          <p:nvPr/>
        </p:nvSpPr>
        <p:spPr>
          <a:xfrm>
            <a:off x="8386762" y="5566425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Not Beer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8A01AB-4BB0-04A4-241F-5F22E72131EA}"/>
              </a:ext>
            </a:extLst>
          </p:cNvPr>
          <p:cNvSpPr txBox="1"/>
          <p:nvPr/>
        </p:nvSpPr>
        <p:spPr>
          <a:xfrm>
            <a:off x="4571999" y="5566425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Beer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(Australia Only)</a:t>
            </a:r>
          </a:p>
        </p:txBody>
      </p:sp>
    </p:spTree>
    <p:extLst>
      <p:ext uri="{BB962C8B-B14F-4D97-AF65-F5344CB8AC3E}">
        <p14:creationId xmlns:p14="http://schemas.microsoft.com/office/powerpoint/2010/main" val="3599062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97FD9-D05F-0976-83F2-52539EEF4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brew beer with Azure?</a:t>
            </a:r>
          </a:p>
        </p:txBody>
      </p:sp>
      <p:pic>
        <p:nvPicPr>
          <p:cNvPr id="5" name="Content Placeholder 4" descr="A wall with many metal containers and tools&#10;&#10;AI-generated content may be incorrect.">
            <a:extLst>
              <a:ext uri="{FF2B5EF4-FFF2-40B4-BE49-F238E27FC236}">
                <a16:creationId xmlns:a16="http://schemas.microsoft.com/office/drawing/2014/main" id="{2B7363FE-31BD-13B3-886A-DDC4BB091B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922" y="1508125"/>
            <a:ext cx="8300155" cy="4668838"/>
          </a:xfrm>
        </p:spPr>
      </p:pic>
    </p:spTree>
    <p:extLst>
      <p:ext uri="{BB962C8B-B14F-4D97-AF65-F5344CB8AC3E}">
        <p14:creationId xmlns:p14="http://schemas.microsoft.com/office/powerpoint/2010/main" val="3987891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MS">
      <a:dk1>
        <a:sysClr val="windowText" lastClr="000000"/>
      </a:dk1>
      <a:lt1>
        <a:sysClr val="window" lastClr="FFFFFF"/>
      </a:lt1>
      <a:dk2>
        <a:srgbClr val="394385"/>
      </a:dk2>
      <a:lt2>
        <a:srgbClr val="E7E6E6"/>
      </a:lt2>
      <a:accent1>
        <a:srgbClr val="FF0000"/>
      </a:accent1>
      <a:accent2>
        <a:srgbClr val="036485"/>
      </a:accent2>
      <a:accent3>
        <a:srgbClr val="070385"/>
      </a:accent3>
      <a:accent4>
        <a:srgbClr val="710385"/>
      </a:accent4>
      <a:accent5>
        <a:srgbClr val="850310"/>
      </a:accent5>
      <a:accent6>
        <a:srgbClr val="69800A"/>
      </a:accent6>
      <a:hlink>
        <a:srgbClr val="A38637"/>
      </a:hlink>
      <a:folHlink>
        <a:srgbClr val="A3863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MSatMoA2025Template.potx" id="{C5A4FE0C-E499-41FE-B39D-A5E337B7AB5D}" vid="{CF63C52F-65E1-41FC-B88F-189B36FA19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66787FB9552CF40BFF026EAAC52FBCA" ma:contentTypeVersion="20" ma:contentTypeDescription="Create a new document." ma:contentTypeScope="" ma:versionID="9926a708316be73da3f3a5bd4ff97d05">
  <xsd:schema xmlns:xsd="http://www.w3.org/2001/XMLSchema" xmlns:xs="http://www.w3.org/2001/XMLSchema" xmlns:p="http://schemas.microsoft.com/office/2006/metadata/properties" xmlns:ns2="0f628621-369a-46c7-83bd-de17ca407533" xmlns:ns3="994c1987-0261-432a-b2ef-a9da39f1b5e2" targetNamespace="http://schemas.microsoft.com/office/2006/metadata/properties" ma:root="true" ma:fieldsID="b04a7c4ced30567db5a7e999b24446c0" ns2:_="" ns3:_="">
    <xsd:import namespace="0f628621-369a-46c7-83bd-de17ca407533"/>
    <xsd:import namespace="994c1987-0261-432a-b2ef-a9da39f1b5e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628621-369a-46c7-83bd-de17ca40753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  <xsd:element name="TaxCatchAll" ma:index="23" nillable="true" ma:displayName="Taxonomy Catch All Column" ma:hidden="true" ma:list="{373337a8-41f0-47ae-895f-b179ccc8878d}" ma:internalName="TaxCatchAll" ma:showField="CatchAllData" ma:web="0f628621-369a-46c7-83bd-de17ca4075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4c1987-0261-432a-b2ef-a9da39f1b5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04f3eb32-8128-4a7e-868e-0456b78e6ea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94c1987-0261-432a-b2ef-a9da39f1b5e2">
      <Terms xmlns="http://schemas.microsoft.com/office/infopath/2007/PartnerControls"/>
    </lcf76f155ced4ddcb4097134ff3c332f>
    <TaxCatchAll xmlns="0f628621-369a-46c7-83bd-de17ca407533" xsi:nil="true"/>
  </documentManagement>
</p:properties>
</file>

<file path=customXml/itemProps1.xml><?xml version="1.0" encoding="utf-8"?>
<ds:datastoreItem xmlns:ds="http://schemas.openxmlformats.org/officeDocument/2006/customXml" ds:itemID="{FBB99CDF-4DD1-4BCA-94A9-937C9978E90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89C335D-62A5-479D-8FAE-C7FE39281B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628621-369a-46c7-83bd-de17ca407533"/>
    <ds:schemaRef ds:uri="994c1987-0261-432a-b2ef-a9da39f1b5e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CE0B4D4-529D-4984-8525-2DCCA1BEFF9D}">
  <ds:schemaRefs>
    <ds:schemaRef ds:uri="http://schemas.microsoft.com/office/2006/documentManagement/types"/>
    <ds:schemaRef ds:uri="7555f1cb-ef2a-4ff4-8d1a-1bfe00ed5aef"/>
    <ds:schemaRef ds:uri="http://purl.org/dc/elements/1.1/"/>
    <ds:schemaRef ds:uri="http://schemas.microsoft.com/office/2006/metadata/properties"/>
    <ds:schemaRef ds:uri="http://purl.org/dc/dcmitype/"/>
    <ds:schemaRef ds:uri="http://www.w3.org/XML/1998/namespace"/>
    <ds:schemaRef ds:uri="e470cc9d-a642-4b0f-b23c-713bf2631d97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994c1987-0261-432a-b2ef-a9da39f1b5e2"/>
    <ds:schemaRef ds:uri="0f628621-369a-46c7-83bd-de17ca40753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MMSatMoA2025Template</Template>
  <TotalTime>114</TotalTime>
  <Words>350</Words>
  <Application>Microsoft Office PowerPoint</Application>
  <PresentationFormat>Widescreen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gg sans</vt:lpstr>
      <vt:lpstr>Wingdings</vt:lpstr>
      <vt:lpstr>Office Theme</vt:lpstr>
      <vt:lpstr>Azure BeerOps</vt:lpstr>
      <vt:lpstr>Attention</vt:lpstr>
      <vt:lpstr>PowerPoint Presentation</vt:lpstr>
      <vt:lpstr>PowerPoint Presentation</vt:lpstr>
      <vt:lpstr>Know Before You Show (up to our session)</vt:lpstr>
      <vt:lpstr>Some Things You’ll Learn</vt:lpstr>
      <vt:lpstr>What is Beer?</vt:lpstr>
      <vt:lpstr>What is Beer?</vt:lpstr>
      <vt:lpstr>How do we brew beer with Azure?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>MMS 2025 at MOA</dc:subject>
  <dc:creator>Scott Corio</dc:creator>
  <cp:lastModifiedBy>Scott Corio</cp:lastModifiedBy>
  <cp:revision>1</cp:revision>
  <dcterms:created xsi:type="dcterms:W3CDTF">2025-02-26T01:48:36Z</dcterms:created>
  <dcterms:modified xsi:type="dcterms:W3CDTF">2025-03-06T02:28:03Z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0x010100066787FB9552CF40BFF026EAAC52FBCA</vt:lpwstr>
  </property>
  <property fmtid="{D5CDD505-2E9C-101B-9397-08002B2CF9AE}" pid="3" name="MediaServiceImageTags">
    <vt:lpwstr/>
  </property>
</Properties>
</file>

<file path=docProps/thumbnail.jpeg>
</file>